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52.xml" ContentType="application/vnd.openxmlformats-officedocument.presentationml.tags+xml"/>
  <Override PartName="/ppt/notesSlides/notesSlide1.xml" ContentType="application/vnd.openxmlformats-officedocument.presentationml.notesSlide+xml"/>
  <Override PartName="/ppt/tags/tag53.xml" ContentType="application/vnd.openxmlformats-officedocument.presentationml.tags+xml"/>
  <Override PartName="/ppt/notesSlides/notesSlide2.xml" ContentType="application/vnd.openxmlformats-officedocument.presentationml.notesSlide+xml"/>
  <Override PartName="/ppt/tags/tag54.xml" ContentType="application/vnd.openxmlformats-officedocument.presentationml.tags+xml"/>
  <Override PartName="/ppt/notesSlides/notesSlide3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4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5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6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64" r:id="rId5"/>
    <p:sldId id="260" r:id="rId6"/>
    <p:sldId id="278" r:id="rId7"/>
    <p:sldId id="261" r:id="rId8"/>
    <p:sldId id="271" r:id="rId9"/>
    <p:sldId id="262" r:id="rId10"/>
    <p:sldId id="266" r:id="rId11"/>
    <p:sldId id="272" r:id="rId12"/>
    <p:sldId id="267" r:id="rId13"/>
    <p:sldId id="270" r:id="rId14"/>
    <p:sldId id="25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A7B2"/>
    <a:srgbClr val="5EA16F"/>
    <a:srgbClr val="5C725B"/>
    <a:srgbClr val="BBE1EB"/>
    <a:srgbClr val="7EB7A8"/>
    <a:srgbClr val="BEE2EC"/>
    <a:srgbClr val="DCDCDC"/>
    <a:srgbClr val="F0F0F0"/>
    <a:srgbClr val="E6E6E6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1" d="100"/>
          <a:sy n="71" d="100"/>
        </p:scale>
        <p:origin x="-750" y="-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2020-06-02</a:t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07268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738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43.xml"/><Relationship Id="rId4" Type="http://schemas.openxmlformats.org/officeDocument/2006/relationships/tags" Target="../tags/tag4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9790c220e8128131fc4f40c841881d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70" y="3175"/>
            <a:ext cx="12193905" cy="68637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2020-06-02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2020-06-02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Relationship Id="rId4" Type="http://schemas.openxmlformats.org/officeDocument/2006/relationships/image" Target="../media/image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321243" y="2201545"/>
            <a:ext cx="7549515" cy="101473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发际线与我作队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2602230" y="4533265"/>
            <a:ext cx="6979285" cy="381000"/>
          </a:xfrm>
          <a:prstGeom prst="roundRect">
            <a:avLst/>
          </a:prstGeom>
          <a:solidFill>
            <a:srgbClr val="BE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rgbClr val="5C725B"/>
                </a:solidFill>
              </a:rPr>
              <a:t>答辩者：</a:t>
            </a:r>
            <a:r>
              <a:rPr lang="zh-CN" altLang="en-US" sz="2400" dirty="0">
                <a:solidFill>
                  <a:srgbClr val="5C725B"/>
                </a:solidFill>
              </a:rPr>
              <a:t>谢海鸿、何辉、龙珊、陈良吉、周怡珊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4318000" y="3567430"/>
            <a:ext cx="3524250" cy="381000"/>
          </a:xfrm>
          <a:prstGeom prst="roundRect">
            <a:avLst/>
          </a:prstGeom>
          <a:solidFill>
            <a:srgbClr val="BE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rgbClr val="5C725B"/>
                </a:solidFill>
              </a:rPr>
              <a:t>指导老师：</a:t>
            </a:r>
            <a:r>
              <a:rPr lang="zh-CN" altLang="en-US" sz="2400" dirty="0">
                <a:solidFill>
                  <a:srgbClr val="5C725B"/>
                </a:solidFill>
              </a:rPr>
              <a:t>周叶云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605" y="1390650"/>
            <a:ext cx="10485755" cy="50431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67435" y="530860"/>
            <a:ext cx="101580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/>
              <a:t>前台首页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95" y="2009140"/>
            <a:ext cx="5717540" cy="426974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6895" y="467360"/>
            <a:ext cx="58750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后台登录页面填写正确的登录名，密码和验证码后将自动查询用户的角色以及所具有的权限，密码会经过MD5盐值加密比较</a:t>
            </a:r>
            <a:r>
              <a:rPr lang="zh-CN" altLang="en-US" sz="2400"/>
              <a:t>。</a:t>
            </a:r>
          </a:p>
        </p:txBody>
      </p:sp>
      <p:pic>
        <p:nvPicPr>
          <p:cNvPr id="4" name="图片 3" descr="1.J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845" y="3498215"/>
            <a:ext cx="4829810" cy="27806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76720" y="1337945"/>
            <a:ext cx="4670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员工登录进本系统，首先会判断是否已打卡，如还未打卡，就会弹出打卡模块。员工需打卡以后才能关闭本页面。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823710" y="293370"/>
            <a:ext cx="4370070" cy="645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3600" b="1"/>
              <a:t>后台模块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321243" y="2667000"/>
            <a:ext cx="7549515" cy="1106805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4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项目演示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982153" y="226060"/>
            <a:ext cx="7549515" cy="101473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项目总结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361440" y="1538605"/>
            <a:ext cx="9638030" cy="3969385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通过这次合作完成此项目，收获良多。此次项目很好的锻炼了我们的沟通能力和团队协作能力，明确分工，更利于项目的进展。有什么问题也要及时反映，做好相应的措施。如果反映不及时，组长合并很崩溃。业务逻辑要清晰，否则越到后面问题会越多。</a:t>
            </a:r>
          </a:p>
          <a:p>
            <a:pPr algn="l">
              <a:lnSpc>
                <a:spcPct val="150000"/>
              </a:lnSpc>
            </a:pPr>
            <a:endParaRPr lang="zh-CN" altLang="en-US" sz="2800"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321243" y="2410460"/>
            <a:ext cx="7549515" cy="101473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感谢您的聆听与指导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2524125" y="4200525"/>
            <a:ext cx="7266940" cy="381000"/>
          </a:xfrm>
          <a:prstGeom prst="roundRect">
            <a:avLst/>
          </a:prstGeom>
          <a:solidFill>
            <a:srgbClr val="BE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5C725B"/>
                </a:solidFill>
                <a:sym typeface="+mn-ea"/>
              </a:rPr>
              <a:t>答辩人：谢海鸿、何辉、龙珊、陈良吉、周怡珊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4318001" y="4953001"/>
            <a:ext cx="3524249" cy="381000"/>
          </a:xfrm>
          <a:prstGeom prst="roundRect">
            <a:avLst/>
          </a:prstGeom>
          <a:solidFill>
            <a:srgbClr val="BE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rgbClr val="5C725B"/>
                </a:solidFill>
                <a:sym typeface="+mn-ea"/>
              </a:rPr>
              <a:t>圆满结束！！！</a:t>
            </a:r>
            <a:endParaRPr lang="zh-CN" altLang="en-US" sz="2400" dirty="0">
              <a:solidFill>
                <a:srgbClr val="5C725B"/>
              </a:solidFill>
              <a:sym typeface="+mn-ea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4318000" y="3567430"/>
            <a:ext cx="3524250" cy="381000"/>
          </a:xfrm>
          <a:prstGeom prst="roundRect">
            <a:avLst/>
          </a:prstGeom>
          <a:solidFill>
            <a:srgbClr val="BE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rgbClr val="5C725B"/>
                </a:solidFill>
              </a:rPr>
              <a:t>指导老师：</a:t>
            </a:r>
            <a:r>
              <a:rPr lang="zh-CN" altLang="en-US" sz="2400" dirty="0">
                <a:solidFill>
                  <a:srgbClr val="5C725B"/>
                </a:solidFill>
              </a:rPr>
              <a:t>周叶云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704330" y="3363595"/>
            <a:ext cx="38944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sym typeface="+mn-ea"/>
              </a:rPr>
              <a:t>需求分析设计</a:t>
            </a:r>
            <a:endParaRPr lang="zh-CN" altLang="en-US" sz="3200">
              <a:solidFill>
                <a:srgbClr val="5C725B"/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604645" y="842645"/>
            <a:ext cx="3104515" cy="3104515"/>
          </a:xfrm>
          <a:prstGeom prst="ellipse">
            <a:avLst/>
          </a:prstGeom>
          <a:solidFill>
            <a:srgbClr val="BEE2EC"/>
          </a:solidFill>
          <a:ln>
            <a:solidFill>
              <a:srgbClr val="BBE1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200" b="1">
                <a:latin typeface="幼圆" panose="02010509060101010101" charset="-122"/>
                <a:ea typeface="幼圆" panose="02010509060101010101" charset="-122"/>
              </a:rPr>
              <a:t>目 录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6870700" y="3183890"/>
            <a:ext cx="0" cy="3660775"/>
          </a:xfrm>
          <a:prstGeom prst="line">
            <a:avLst/>
          </a:prstGeom>
          <a:ln w="38100">
            <a:solidFill>
              <a:srgbClr val="BBE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6704330" y="3488690"/>
            <a:ext cx="333375" cy="333375"/>
          </a:xfrm>
          <a:prstGeom prst="ellipse">
            <a:avLst/>
          </a:prstGeom>
          <a:solidFill>
            <a:schemeClr val="bg1"/>
          </a:solidFill>
          <a:ln>
            <a:solidFill>
              <a:srgbClr val="BEE2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6704330" y="4311015"/>
            <a:ext cx="333375" cy="333375"/>
          </a:xfrm>
          <a:prstGeom prst="ellipse">
            <a:avLst/>
          </a:prstGeom>
          <a:solidFill>
            <a:schemeClr val="bg1"/>
          </a:solidFill>
          <a:ln>
            <a:solidFill>
              <a:srgbClr val="BEE2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704330" y="5133340"/>
            <a:ext cx="333375" cy="333375"/>
          </a:xfrm>
          <a:prstGeom prst="ellipse">
            <a:avLst/>
          </a:prstGeom>
          <a:solidFill>
            <a:schemeClr val="bg1"/>
          </a:solidFill>
          <a:ln>
            <a:solidFill>
              <a:srgbClr val="BEE2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704330" y="5955665"/>
            <a:ext cx="333375" cy="333375"/>
          </a:xfrm>
          <a:prstGeom prst="ellipse">
            <a:avLst/>
          </a:prstGeom>
          <a:solidFill>
            <a:schemeClr val="bg1"/>
          </a:solidFill>
          <a:ln>
            <a:solidFill>
              <a:srgbClr val="BEE2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443980" y="4185920"/>
            <a:ext cx="38944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sym typeface="+mn-ea"/>
              </a:rPr>
              <a:t>  </a:t>
            </a:r>
            <a:r>
              <a:rPr lang="zh-CN" sz="3200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sym typeface="+mn-ea"/>
              </a:rPr>
              <a:t>业务逻辑分析</a:t>
            </a:r>
            <a:endParaRPr lang="zh-CN" sz="3200">
              <a:solidFill>
                <a:srgbClr val="5C725B"/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90435" y="5008245"/>
            <a:ext cx="38944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sym typeface="+mn-ea"/>
              </a:rPr>
              <a:t>前后端的功能与实现</a:t>
            </a:r>
            <a:endParaRPr lang="zh-CN" altLang="en-US" sz="3200">
              <a:solidFill>
                <a:srgbClr val="5C725B"/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093585" y="5823585"/>
            <a:ext cx="389445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sym typeface="+mn-ea"/>
              </a:rPr>
              <a:t>后期的特效与美化</a:t>
            </a:r>
            <a:endParaRPr lang="zh-CN" altLang="en-US" sz="3200">
              <a:solidFill>
                <a:srgbClr val="5C725B"/>
              </a:solidFill>
              <a:latin typeface="幼圆" panose="02010509060101010101" charset="-122"/>
              <a:ea typeface="幼圆" panose="02010509060101010101" charset="-122"/>
            </a:endParaRPr>
          </a:p>
          <a:p>
            <a:pPr algn="ctr"/>
            <a:endParaRPr lang="zh-CN" altLang="en-US" sz="3200">
              <a:solidFill>
                <a:srgbClr val="5C725B"/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25" name="图片 24" descr="d8419ea0607a2fd1f08cb73b0ec7aeef"/>
          <p:cNvPicPr>
            <a:picLocks noChangeAspect="1"/>
          </p:cNvPicPr>
          <p:nvPr/>
        </p:nvPicPr>
        <p:blipFill>
          <a:blip r:embed="rId4"/>
          <a:srcRect r="20197"/>
          <a:stretch>
            <a:fillRect/>
          </a:stretch>
        </p:blipFill>
        <p:spPr>
          <a:xfrm>
            <a:off x="39370" y="2443480"/>
            <a:ext cx="4765675" cy="44011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ed1ef36c6db0dde3c5d93e4c78efbb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195" y="532765"/>
            <a:ext cx="5404485" cy="579310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219440" y="3500120"/>
            <a:ext cx="25819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</a:rPr>
              <a:t>需求分析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533015" y="2166620"/>
            <a:ext cx="255397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</a:rPr>
              <a:t>01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8868410" y="4388485"/>
            <a:ext cx="1932940" cy="0"/>
          </a:xfrm>
          <a:prstGeom prst="line">
            <a:avLst/>
          </a:prstGeom>
          <a:ln>
            <a:solidFill>
              <a:srgbClr val="7EB7A8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8106410" y="4627880"/>
            <a:ext cx="2694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>
                <a:solidFill>
                  <a:srgbClr val="5C725B"/>
                </a:solidFill>
                <a:latin typeface="Angsana New" panose="02020603050405020304" charset="0"/>
                <a:cs typeface="Angsana New" panose="02020603050405020304" charset="0"/>
                <a:sym typeface="+mn-ea"/>
              </a:rPr>
              <a:t>You can add your content here,please  add your content here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629285" y="2090420"/>
            <a:ext cx="10934065" cy="3046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 algn="ctr">
              <a:buClrTx/>
              <a:buSzTx/>
              <a:buFontTx/>
            </a:pPr>
            <a:r>
              <a:rPr lang="zh-CN" altLang="en-US" sz="32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人事系统有员工管理与分配，任务发布以及任务跟踪，薪资发放，角色授权等模块，对公司内部信息一体化，通过了细粒度的权限控制，各个职位之间分工明确。</a:t>
            </a:r>
          </a:p>
          <a:p>
            <a:pPr indent="266700" algn="ctr">
              <a:buClrTx/>
              <a:buSzTx/>
              <a:buFontTx/>
            </a:pPr>
            <a:r>
              <a:rPr lang="zh-CN" altLang="en-US" sz="32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此系统适用于各大小公司后台人事管理，达到了高可用，可维护性强，可拓展性高等特点，各个职工分工明确，查询效率快，上下级之间的任务发布变得简单。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28650" y="1085850"/>
            <a:ext cx="10934065" cy="7683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266700" algn="ctr"/>
            <a:r>
              <a:rPr lang="zh-CN" altLang="en-US" sz="40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需求分析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ed1ef36c6db0dde3c5d93e4c78efbb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195" y="532765"/>
            <a:ext cx="5404485" cy="579310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361555" y="3500120"/>
            <a:ext cx="37477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</a:rPr>
              <a:t>业务逻辑分析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533015" y="2166620"/>
            <a:ext cx="255397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</a:rPr>
              <a:t>02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8868410" y="4388485"/>
            <a:ext cx="1932940" cy="0"/>
          </a:xfrm>
          <a:prstGeom prst="line">
            <a:avLst/>
          </a:prstGeom>
          <a:ln>
            <a:solidFill>
              <a:srgbClr val="7EB7A8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8106410" y="4627880"/>
            <a:ext cx="2694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>
                <a:solidFill>
                  <a:srgbClr val="5C725B"/>
                </a:solidFill>
                <a:latin typeface="Angsana New" panose="02020603050405020304" charset="0"/>
                <a:cs typeface="Angsana New" panose="02020603050405020304" charset="0"/>
                <a:sym typeface="+mn-ea"/>
              </a:rPr>
              <a:t>You can add your content here,please  add your content here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静怡的夜"/>
          <p:cNvGrpSpPr/>
          <p:nvPr/>
        </p:nvGrpSpPr>
        <p:grpSpPr>
          <a:xfrm>
            <a:off x="1003935" y="678815"/>
            <a:ext cx="2650490" cy="1009650"/>
            <a:chOff x="6765" y="3964"/>
            <a:chExt cx="4507" cy="1852"/>
          </a:xfrm>
        </p:grpSpPr>
        <p:pic>
          <p:nvPicPr>
            <p:cNvPr id="7" name="图片 6" descr="横着 - 2_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65" y="3964"/>
              <a:ext cx="4507" cy="1852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7084" y="4607"/>
              <a:ext cx="3438" cy="101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3000" b="1">
                  <a:solidFill>
                    <a:schemeClr val="bg1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汉仪刚艺体-85W" panose="00020600040101010101" charset="-122"/>
                </a:rPr>
                <a:t>人事管理：</a:t>
              </a: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3763645" y="1979930"/>
            <a:ext cx="73336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实现员工的上下班打卡，请假审批，加班模块，出差模块，考勤统计。</a:t>
            </a:r>
          </a:p>
        </p:txBody>
      </p:sp>
      <p:grpSp>
        <p:nvGrpSpPr>
          <p:cNvPr id="10" name="静怡的夜"/>
          <p:cNvGrpSpPr/>
          <p:nvPr/>
        </p:nvGrpSpPr>
        <p:grpSpPr>
          <a:xfrm>
            <a:off x="1003935" y="1820545"/>
            <a:ext cx="2650490" cy="1025525"/>
            <a:chOff x="6765" y="3964"/>
            <a:chExt cx="4507" cy="1852"/>
          </a:xfrm>
        </p:grpSpPr>
        <p:pic>
          <p:nvPicPr>
            <p:cNvPr id="14" name="图片 13" descr="横着 - 2_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65" y="3964"/>
              <a:ext cx="4507" cy="1852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7084" y="4607"/>
              <a:ext cx="3438" cy="99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3000" b="1">
                  <a:solidFill>
                    <a:schemeClr val="bg1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汉仪刚艺体-85W" panose="00020600040101010101" charset="-122"/>
                </a:rPr>
                <a:t>考勤管理：</a:t>
              </a:r>
            </a:p>
          </p:txBody>
        </p:sp>
      </p:grpSp>
      <p:grpSp>
        <p:nvGrpSpPr>
          <p:cNvPr id="16" name="静怡的夜"/>
          <p:cNvGrpSpPr/>
          <p:nvPr/>
        </p:nvGrpSpPr>
        <p:grpSpPr>
          <a:xfrm>
            <a:off x="1003935" y="2990215"/>
            <a:ext cx="2650490" cy="1025525"/>
            <a:chOff x="6765" y="3964"/>
            <a:chExt cx="4507" cy="1852"/>
          </a:xfrm>
        </p:grpSpPr>
        <p:pic>
          <p:nvPicPr>
            <p:cNvPr id="17" name="图片 16" descr="横着 - 2_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65" y="3964"/>
              <a:ext cx="4507" cy="1852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7084" y="4607"/>
              <a:ext cx="3438" cy="99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3000" b="1">
                  <a:solidFill>
                    <a:schemeClr val="bg1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汉仪刚艺体-85W" panose="00020600040101010101" charset="-122"/>
                </a:rPr>
                <a:t>薪资管理：</a:t>
              </a:r>
              <a:endParaRPr lang="zh-CN" altLang="en-US" sz="3000" b="1">
                <a:solidFill>
                  <a:srgbClr val="91B0DC"/>
                </a:solidFill>
                <a:latin typeface="黑体" panose="02010609060101010101" charset="-122"/>
                <a:ea typeface="黑体" panose="02010609060101010101" charset="-122"/>
                <a:cs typeface="汉仪刚艺体-85W" panose="00020600040101010101" charset="-122"/>
              </a:endParaRPr>
            </a:p>
          </p:txBody>
        </p:sp>
      </p:grpSp>
      <p:grpSp>
        <p:nvGrpSpPr>
          <p:cNvPr id="19" name="静怡的夜"/>
          <p:cNvGrpSpPr/>
          <p:nvPr/>
        </p:nvGrpSpPr>
        <p:grpSpPr>
          <a:xfrm>
            <a:off x="1003935" y="4103370"/>
            <a:ext cx="2650490" cy="1025525"/>
            <a:chOff x="6765" y="3964"/>
            <a:chExt cx="4507" cy="1852"/>
          </a:xfrm>
        </p:grpSpPr>
        <p:pic>
          <p:nvPicPr>
            <p:cNvPr id="20" name="图片 19" descr="横着 - 2_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65" y="3964"/>
              <a:ext cx="4507" cy="1852"/>
            </a:xfrm>
            <a:prstGeom prst="rect">
              <a:avLst/>
            </a:prstGeom>
          </p:spPr>
        </p:pic>
        <p:sp>
          <p:nvSpPr>
            <p:cNvPr id="21" name="文本框 20"/>
            <p:cNvSpPr txBox="1"/>
            <p:nvPr/>
          </p:nvSpPr>
          <p:spPr>
            <a:xfrm>
              <a:off x="7084" y="4607"/>
              <a:ext cx="3438" cy="99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3000" b="1">
                  <a:solidFill>
                    <a:schemeClr val="bg1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汉仪刚艺体-85W" panose="00020600040101010101" charset="-122"/>
                </a:rPr>
                <a:t>任务管理：</a:t>
              </a:r>
              <a:endParaRPr lang="zh-CN" altLang="en-US" sz="3000" b="1">
                <a:solidFill>
                  <a:srgbClr val="91B0DC"/>
                </a:solidFill>
                <a:latin typeface="黑体" panose="02010609060101010101" charset="-122"/>
                <a:ea typeface="黑体" panose="02010609060101010101" charset="-122"/>
                <a:cs typeface="汉仪刚艺体-85W" panose="00020600040101010101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3763645" y="829945"/>
            <a:ext cx="73336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实现人员离职时任务交接，上级接管，用户管理，角色管理，登陆时判断用户角色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3763645" y="3075940"/>
            <a:ext cx="73336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对员工薪酬支付原则，薪酬策略、薪酬水平、薪酬结构、薪酬构成进行确定、分配和调整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3763645" y="4262755"/>
            <a:ext cx="73336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员工可以查看自己的任务，上级对任务的分配，员工可以自己申请任务。</a:t>
            </a:r>
          </a:p>
        </p:txBody>
      </p:sp>
      <p:grpSp>
        <p:nvGrpSpPr>
          <p:cNvPr id="25" name="静怡的夜"/>
          <p:cNvGrpSpPr/>
          <p:nvPr/>
        </p:nvGrpSpPr>
        <p:grpSpPr>
          <a:xfrm>
            <a:off x="1003935" y="5245735"/>
            <a:ext cx="2650490" cy="1025525"/>
            <a:chOff x="6765" y="3964"/>
            <a:chExt cx="4507" cy="1852"/>
          </a:xfrm>
        </p:grpSpPr>
        <p:pic>
          <p:nvPicPr>
            <p:cNvPr id="26" name="图片 25" descr="横着 - 2_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765" y="3964"/>
              <a:ext cx="4507" cy="1852"/>
            </a:xfrm>
            <a:prstGeom prst="rect">
              <a:avLst/>
            </a:prstGeom>
          </p:spPr>
        </p:pic>
        <p:sp>
          <p:nvSpPr>
            <p:cNvPr id="27" name="文本框 26"/>
            <p:cNvSpPr txBox="1"/>
            <p:nvPr/>
          </p:nvSpPr>
          <p:spPr>
            <a:xfrm>
              <a:off x="7084" y="4607"/>
              <a:ext cx="3438" cy="99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3000" b="1">
                  <a:solidFill>
                    <a:schemeClr val="bg1">
                      <a:lumMod val="50000"/>
                    </a:schemeClr>
                  </a:solidFill>
                  <a:latin typeface="黑体" panose="02010609060101010101" charset="-122"/>
                  <a:ea typeface="黑体" panose="02010609060101010101" charset="-122"/>
                  <a:cs typeface="汉仪刚艺体-85W" panose="00020600040101010101" charset="-122"/>
                </a:rPr>
                <a:t>公告通知：</a:t>
              </a:r>
              <a:endParaRPr lang="zh-CN" altLang="en-US" sz="3000" b="1">
                <a:solidFill>
                  <a:srgbClr val="91B0DC"/>
                </a:solidFill>
                <a:latin typeface="黑体" panose="02010609060101010101" charset="-122"/>
                <a:ea typeface="黑体" panose="02010609060101010101" charset="-122"/>
                <a:cs typeface="汉仪刚艺体-85W" panose="00020600040101010101" charset="-122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3763645" y="5558790"/>
            <a:ext cx="73336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>
                    <a:lumMod val="50000"/>
                  </a:schemeClr>
                </a:solidFill>
              </a:rPr>
              <a:t>公告拟稿，进入主界面能查看公告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ed1ef36c6db0dde3c5d93e4c78efbb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195" y="532765"/>
            <a:ext cx="5404485" cy="579310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839710" y="3500120"/>
            <a:ext cx="326961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</a:rPr>
              <a:t>系统流程图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533015" y="2166620"/>
            <a:ext cx="255397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</a:rPr>
              <a:t>03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8868410" y="4388485"/>
            <a:ext cx="1932940" cy="0"/>
          </a:xfrm>
          <a:prstGeom prst="line">
            <a:avLst/>
          </a:prstGeom>
          <a:ln>
            <a:solidFill>
              <a:srgbClr val="7EB7A8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8106410" y="4627880"/>
            <a:ext cx="2694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>
                <a:solidFill>
                  <a:srgbClr val="5C725B"/>
                </a:solidFill>
                <a:latin typeface="Angsana New" panose="02020603050405020304" charset="0"/>
                <a:cs typeface="Angsana New" panose="02020603050405020304" charset="0"/>
                <a:sym typeface="+mn-ea"/>
              </a:rPr>
              <a:t>You can add your content here,please  add your content here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66800" y="1595120"/>
            <a:ext cx="10058400" cy="45212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29025" y="431165"/>
            <a:ext cx="52609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/>
              <a:t>人力资源管理系统流程图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ed1ef36c6db0dde3c5d93e4c78efbb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195" y="532765"/>
            <a:ext cx="5404485" cy="579310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903720" y="3500120"/>
            <a:ext cx="42056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</a:rPr>
              <a:t>项目介绍与演示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533015" y="2166620"/>
            <a:ext cx="255397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>
                <a:solidFill>
                  <a:srgbClr val="5C725B"/>
                </a:solidFill>
                <a:latin typeface="幼圆" panose="02010509060101010101" charset="-122"/>
                <a:ea typeface="幼圆" panose="02010509060101010101" charset="-122"/>
              </a:rPr>
              <a:t>04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8868410" y="4388485"/>
            <a:ext cx="1932940" cy="0"/>
          </a:xfrm>
          <a:prstGeom prst="line">
            <a:avLst/>
          </a:prstGeom>
          <a:ln>
            <a:solidFill>
              <a:srgbClr val="7EB7A8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8106410" y="4627880"/>
            <a:ext cx="2694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>
                <a:solidFill>
                  <a:srgbClr val="5C725B"/>
                </a:solidFill>
                <a:latin typeface="Angsana New" panose="02020603050405020304" charset="0"/>
                <a:cs typeface="Angsana New" panose="02020603050405020304" charset="0"/>
                <a:sym typeface="+mn-ea"/>
              </a:rPr>
              <a:t>You can add your content here,please  add your content here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823026748"/>
  <p:tag name="KSO_WM_UNIT_PLACING_PICTURE_USER_VIEWPORT" val="{&quot;height&quot;:7120,&quot;width&quot;:15840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473</Words>
  <Application>Microsoft Office PowerPoint</Application>
  <PresentationFormat>自定义</PresentationFormat>
  <Paragraphs>47</Paragraphs>
  <Slides>14</Slides>
  <Notes>7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Windows 用户</cp:lastModifiedBy>
  <cp:revision>35</cp:revision>
  <dcterms:created xsi:type="dcterms:W3CDTF">2019-06-19T02:08:00Z</dcterms:created>
  <dcterms:modified xsi:type="dcterms:W3CDTF">2020-06-02T06:17:55Z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